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1.jpg" ContentType="image/jpeg"/>
  <Override PartName="/ppt/media/image3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78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90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B6A"/>
    <a:srgbClr val="080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0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0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2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6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8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1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3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2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E9301-5F07-4EFE-A724-0D2396EC033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4F4B1-67D3-4F0E-9691-77F5AD234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2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www.jetbrains.com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bb190764(v=vs.110).aspx" TargetMode="External"/><Relationship Id="rId2" Type="http://schemas.openxmlformats.org/officeDocument/2006/relationships/hyperlink" Target="https://blogs.msdn.microsoft.com/alejacma/2009/06/30/sos-cheat-sheet-net-2-03-03-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Debugging Memory Leaks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76" y="1888288"/>
            <a:ext cx="8395950" cy="3791296"/>
          </a:xfrm>
          <a:effectLst/>
        </p:spPr>
      </p:pic>
      <p:sp>
        <p:nvSpPr>
          <p:cNvPr id="2" name="TextBox 1"/>
          <p:cNvSpPr txBox="1"/>
          <p:nvPr/>
        </p:nvSpPr>
        <p:spPr>
          <a:xfrm>
            <a:off x="9092485" y="5107743"/>
            <a:ext cx="2129942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By,</a:t>
            </a:r>
          </a:p>
          <a:p>
            <a:r>
              <a:rPr lang="en-US" sz="2200" b="1" dirty="0" smtClean="0"/>
              <a:t>   </a:t>
            </a:r>
            <a:r>
              <a:rPr lang="en-US" sz="2200" b="1" dirty="0" err="1" smtClean="0"/>
              <a:t>Benhur</a:t>
            </a:r>
            <a:r>
              <a:rPr lang="en-US" sz="2200" b="1" dirty="0" smtClean="0"/>
              <a:t> Davies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5757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9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Object Heap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197265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Due to performance reasons, large objects (&gt;85KB) are stored in a separate segment of the managed heap called Large Object Heap (LOH).</a:t>
            </a:r>
          </a:p>
          <a:p>
            <a:pPr algn="just"/>
            <a:r>
              <a:rPr lang="en-US" sz="2400" dirty="0" smtClean="0"/>
              <a:t>Survived objects in LOH are not compacted*. This means that LOH becomes fragmented over time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2" name="Picture 4" descr="basic_concepts_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3321" y="4008370"/>
            <a:ext cx="3610479" cy="1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008370"/>
            <a:ext cx="6710915" cy="16400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*Starting from .NET Framework 4.5.1, you can force GC to compact LOH during the full garbage collection.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GCSettings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.LargeObjectHeapCompactionMode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GCLargeObjectHeapCompactionMode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.CompactOnce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GC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.Collect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805182" y="362843"/>
            <a:ext cx="1322363" cy="1327845"/>
          </a:xfrm>
          <a:prstGeom prst="rect">
            <a:avLst/>
          </a:prstGeom>
          <a:blipFill>
            <a:blip r:embed="rId3">
              <a:alphaModFix amt="88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3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of Finalization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 smtClean="0"/>
              <a:t>Finalize is a special method that is automatically called by the garbage collector (GC) before the object is collected</a:t>
            </a:r>
          </a:p>
          <a:p>
            <a:pPr algn="just"/>
            <a:r>
              <a:rPr lang="en-US" sz="2200" dirty="0" smtClean="0"/>
              <a:t>Destructor in C# are automatically translated into Finalize.</a:t>
            </a:r>
          </a:p>
          <a:p>
            <a:pPr algn="just"/>
            <a:r>
              <a:rPr lang="en-US" sz="2200" dirty="0" smtClean="0"/>
              <a:t>You can see the IL code using IDASM where you will see that destructor is renamed to finalize.</a:t>
            </a:r>
            <a:endParaRPr lang="en-US" sz="2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1754702"/>
          </a:xfrm>
        </p:spPr>
        <p:txBody>
          <a:bodyPr>
            <a:normAutofit/>
          </a:bodyPr>
          <a:lstStyle/>
          <a:p>
            <a:pPr marL="0" indent="0" algn="just" fontAlgn="t">
              <a:buNone/>
            </a:pPr>
            <a:r>
              <a:rPr lang="en-US" sz="1200" b="1" i="0" dirty="0" smtClean="0">
                <a:solidFill>
                  <a:srgbClr val="FF0080"/>
                </a:solidFill>
                <a:effectLst/>
                <a:latin typeface="Menlo"/>
              </a:rPr>
              <a:t>public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 </a:t>
            </a:r>
            <a:r>
              <a:rPr lang="en-US" sz="1200" b="1" i="0" dirty="0" smtClean="0">
                <a:solidFill>
                  <a:srgbClr val="FF0080"/>
                </a:solidFill>
                <a:effectLst/>
                <a:latin typeface="Menlo"/>
              </a:rPr>
              <a:t>class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 A{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marL="0" indent="0" algn="just">
              <a:buNone/>
            </a:pP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~A()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marL="0" indent="0" algn="just">
              <a:buNone/>
            </a:pP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{</a:t>
            </a:r>
            <a:endParaRPr lang="en-US" sz="1200" b="1" dirty="0">
              <a:solidFill>
                <a:srgbClr val="9D9D9D"/>
              </a:solidFill>
              <a:latin typeface="Menlo"/>
            </a:endParaRPr>
          </a:p>
          <a:p>
            <a:pPr marL="0" indent="0" algn="just">
              <a:buNone/>
            </a:pPr>
            <a:r>
              <a:rPr lang="en-US" sz="1200" b="1" i="0" dirty="0" err="1" smtClean="0">
                <a:solidFill>
                  <a:srgbClr val="5353A6"/>
                </a:solidFill>
                <a:effectLst/>
                <a:latin typeface="Menlo"/>
              </a:rPr>
              <a:t>Console</a:t>
            </a:r>
            <a:r>
              <a:rPr lang="en-US" sz="1200" b="1" i="0" dirty="0" err="1" smtClean="0">
                <a:solidFill>
                  <a:srgbClr val="393124"/>
                </a:solidFill>
                <a:effectLst/>
                <a:latin typeface="Menlo"/>
              </a:rPr>
              <a:t>.</a:t>
            </a:r>
            <a:r>
              <a:rPr lang="en-US" sz="1200" b="1" i="0" dirty="0" err="1" smtClean="0">
                <a:solidFill>
                  <a:srgbClr val="5353A6"/>
                </a:solidFill>
                <a:effectLst/>
                <a:latin typeface="Menlo"/>
              </a:rPr>
              <a:t>WriteLine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(</a:t>
            </a:r>
            <a:r>
              <a:rPr lang="en-US" sz="1200" b="1" i="0" dirty="0" smtClean="0">
                <a:solidFill>
                  <a:srgbClr val="FF6820"/>
                </a:solidFill>
                <a:effectLst/>
                <a:latin typeface="Menlo"/>
              </a:rPr>
              <a:t>"Class A Destructor"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);</a:t>
            </a:r>
            <a:r>
              <a:rPr lang="en-US" sz="1200" b="1" dirty="0">
                <a:solidFill>
                  <a:srgbClr val="9D9D9D"/>
                </a:solidFill>
                <a:latin typeface="Menlo"/>
              </a:rPr>
              <a:t> </a:t>
            </a:r>
            <a:endParaRPr lang="en-US" sz="1200" b="1" dirty="0" smtClean="0">
              <a:solidFill>
                <a:srgbClr val="9D9D9D"/>
              </a:solidFill>
              <a:latin typeface="Menlo"/>
            </a:endParaRPr>
          </a:p>
          <a:p>
            <a:pPr marL="0" indent="0" algn="just">
              <a:buNone/>
            </a:pPr>
            <a:r>
              <a:rPr lang="en-US" sz="1200" b="1" i="1" dirty="0" smtClean="0">
                <a:solidFill>
                  <a:srgbClr val="4E9B00"/>
                </a:solidFill>
                <a:effectLst/>
                <a:latin typeface="Menlo"/>
              </a:rPr>
              <a:t>//Clean up unmanaged resources here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marL="0" indent="0" algn="just">
              <a:buNone/>
            </a:pP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}} 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172200" y="4001294"/>
            <a:ext cx="5181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i="0" dirty="0" smtClean="0">
                <a:solidFill>
                  <a:srgbClr val="FF0080"/>
                </a:solidFill>
                <a:effectLst/>
                <a:latin typeface="Menlo"/>
              </a:rPr>
              <a:t>public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 override </a:t>
            </a:r>
            <a:r>
              <a:rPr lang="en-US" sz="1200" b="1" i="0" dirty="0" smtClean="0">
                <a:solidFill>
                  <a:srgbClr val="FF0080"/>
                </a:solidFill>
                <a:effectLst/>
                <a:latin typeface="Menlo"/>
              </a:rPr>
              <a:t>void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 </a:t>
            </a:r>
            <a:r>
              <a:rPr lang="en-US" sz="1200" b="1" i="0" dirty="0" smtClean="0">
                <a:solidFill>
                  <a:srgbClr val="5353A6"/>
                </a:solidFill>
                <a:effectLst/>
                <a:latin typeface="Menlo"/>
              </a:rPr>
              <a:t>Finalize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()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{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smtClean="0">
                <a:solidFill>
                  <a:srgbClr val="FF0080"/>
                </a:solidFill>
                <a:effectLst/>
                <a:latin typeface="Menlo"/>
              </a:rPr>
              <a:t>try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{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err="1" smtClean="0">
                <a:solidFill>
                  <a:srgbClr val="5353A6"/>
                </a:solidFill>
                <a:effectLst/>
                <a:latin typeface="Menlo"/>
              </a:rPr>
              <a:t>Console</a:t>
            </a:r>
            <a:r>
              <a:rPr lang="en-US" sz="1200" b="1" i="0" dirty="0" err="1" smtClean="0">
                <a:solidFill>
                  <a:srgbClr val="393124"/>
                </a:solidFill>
                <a:effectLst/>
                <a:latin typeface="Menlo"/>
              </a:rPr>
              <a:t>.</a:t>
            </a:r>
            <a:r>
              <a:rPr lang="en-US" sz="1200" b="1" i="0" dirty="0" err="1" smtClean="0">
                <a:solidFill>
                  <a:srgbClr val="5353A6"/>
                </a:solidFill>
                <a:effectLst/>
                <a:latin typeface="Menlo"/>
              </a:rPr>
              <a:t>WriteLine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(</a:t>
            </a:r>
            <a:r>
              <a:rPr lang="en-US" sz="1200" b="1" i="0" dirty="0" smtClean="0">
                <a:solidFill>
                  <a:srgbClr val="FF6820"/>
                </a:solidFill>
                <a:effectLst/>
                <a:latin typeface="Menlo"/>
              </a:rPr>
              <a:t>"Class A Destructor"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);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1" dirty="0" smtClean="0">
                <a:solidFill>
                  <a:srgbClr val="4E9B00"/>
                </a:solidFill>
                <a:effectLst/>
                <a:latin typeface="Menlo"/>
              </a:rPr>
              <a:t>//Clean up unmanaged resources here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}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finally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{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err="1" smtClean="0">
                <a:solidFill>
                  <a:srgbClr val="393124"/>
                </a:solidFill>
                <a:effectLst/>
                <a:latin typeface="Menlo"/>
              </a:rPr>
              <a:t>base.</a:t>
            </a:r>
            <a:r>
              <a:rPr lang="en-US" sz="1200" b="1" i="0" dirty="0" err="1" smtClean="0">
                <a:solidFill>
                  <a:srgbClr val="5353A6"/>
                </a:solidFill>
                <a:effectLst/>
                <a:latin typeface="Menlo"/>
              </a:rPr>
              <a:t>Finalize</a:t>
            </a:r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();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}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/>
            <a:r>
              <a:rPr lang="en-US" sz="1200" b="1" i="0" dirty="0" smtClean="0">
                <a:solidFill>
                  <a:srgbClr val="393124"/>
                </a:solidFill>
                <a:effectLst/>
                <a:latin typeface="Menlo"/>
              </a:rPr>
              <a:t>} </a:t>
            </a:r>
            <a:endParaRPr lang="en-US" sz="1200" b="1" i="0" dirty="0" smtClean="0">
              <a:solidFill>
                <a:srgbClr val="9D9D9D"/>
              </a:solidFill>
              <a:effectLst/>
              <a:latin typeface="Menlo"/>
            </a:endParaRPr>
          </a:p>
          <a:p>
            <a:pPr algn="just">
              <a:buFont typeface="+mj-lt"/>
              <a:buAutoNum type="arabicPeriod"/>
            </a:pPr>
            <a:endParaRPr lang="en-US" b="1" i="0" dirty="0">
              <a:solidFill>
                <a:srgbClr val="9D9D9D"/>
              </a:solidFill>
              <a:effectLst/>
              <a:latin typeface="Menlo"/>
            </a:endParaRPr>
          </a:p>
        </p:txBody>
      </p:sp>
      <p:sp>
        <p:nvSpPr>
          <p:cNvPr id="11" name="Flowchart: Process 10"/>
          <p:cNvSpPr/>
          <p:nvPr/>
        </p:nvSpPr>
        <p:spPr>
          <a:xfrm>
            <a:off x="9419822" y="3043838"/>
            <a:ext cx="2621924" cy="107298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CLR translate the C# destructor</a:t>
            </a:r>
            <a:endParaRPr lang="en-US" dirty="0"/>
          </a:p>
        </p:txBody>
      </p:sp>
      <p:cxnSp>
        <p:nvCxnSpPr>
          <p:cNvPr id="17" name="Elbow Connector 16"/>
          <p:cNvCxnSpPr>
            <a:endCxn id="11" idx="0"/>
          </p:cNvCxnSpPr>
          <p:nvPr/>
        </p:nvCxnSpPr>
        <p:spPr>
          <a:xfrm>
            <a:off x="9285668" y="2343955"/>
            <a:ext cx="1445116" cy="69988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2"/>
          </p:cNvCxnSpPr>
          <p:nvPr/>
        </p:nvCxnSpPr>
        <p:spPr>
          <a:xfrm rot="5400000">
            <a:off x="9960939" y="4072611"/>
            <a:ext cx="725638" cy="81405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030265" y="403701"/>
            <a:ext cx="1644644" cy="1239398"/>
          </a:xfrm>
          <a:prstGeom prst="rect">
            <a:avLst/>
          </a:prstGeom>
          <a:blipFill>
            <a:blip r:embed="rId2">
              <a:alphaModFix amt="88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5">
                <a:lumMod val="5000"/>
                <a:lumOff val="95000"/>
              </a:schemeClr>
            </a:gs>
            <a:gs pos="5000">
              <a:schemeClr val="accent1">
                <a:lumMod val="40000"/>
                <a:lumOff val="60000"/>
              </a:schemeClr>
            </a:gs>
            <a:gs pos="70000">
              <a:schemeClr val="bg1"/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368"/>
          </a:xfrm>
        </p:spPr>
        <p:txBody>
          <a:bodyPr/>
          <a:lstStyle/>
          <a:p>
            <a:r>
              <a:rPr lang="en-US" dirty="0" smtClean="0"/>
              <a:t>Finalization Queue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90918"/>
            <a:ext cx="5181600" cy="4997003"/>
          </a:xfrm>
        </p:spPr>
        <p:txBody>
          <a:bodyPr>
            <a:noAutofit/>
          </a:bodyPr>
          <a:lstStyle/>
          <a:p>
            <a:pPr algn="just"/>
            <a:r>
              <a:rPr lang="en-US" sz="2200" dirty="0" smtClean="0"/>
              <a:t>If newly created object have a Finalize() method or a destructor then a pointer pointing to that object is put into the finalization queue.</a:t>
            </a:r>
          </a:p>
          <a:p>
            <a:pPr algn="just"/>
            <a:r>
              <a:rPr lang="en-US" sz="2200" dirty="0" smtClean="0"/>
              <a:t>Finalization queue is an internal data structure that is controlled and managed by the GC</a:t>
            </a:r>
          </a:p>
          <a:p>
            <a:pPr algn="just"/>
            <a:r>
              <a:rPr lang="en-US" sz="2200" dirty="0" smtClean="0"/>
              <a:t>Before the collections for dead objects, the garbage collector looks into the finalization queue for pointers identifies these objects</a:t>
            </a:r>
          </a:p>
          <a:p>
            <a:pPr algn="just"/>
            <a:r>
              <a:rPr lang="en-US" sz="2200" dirty="0"/>
              <a:t>If the pointer found, then the pointer is flushed from the finalization queue and append to the </a:t>
            </a:r>
            <a:r>
              <a:rPr lang="en-US" sz="2200" dirty="0" err="1"/>
              <a:t>freachable</a:t>
            </a:r>
            <a:r>
              <a:rPr lang="en-US" sz="2200" dirty="0"/>
              <a:t> queue</a:t>
            </a:r>
          </a:p>
        </p:txBody>
      </p:sp>
      <p:pic>
        <p:nvPicPr>
          <p:cNvPr id="4098" name="Picture 2" descr="http://www.dotnet-tricks.com/Content/images/netframework/gcfinalize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4741" y="1716166"/>
            <a:ext cx="5181600" cy="434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65685" y="365126"/>
            <a:ext cx="2050345" cy="858368"/>
          </a:xfrm>
          <a:prstGeom prst="rect">
            <a:avLst/>
          </a:prstGeom>
          <a:blipFill dpi="0" rotWithShape="1">
            <a:blip r:embed="rId4">
              <a:alphaModFix amt="64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5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accent5">
                <a:lumMod val="5000"/>
                <a:lumOff val="95000"/>
              </a:schemeClr>
            </a:gs>
            <a:gs pos="5000">
              <a:schemeClr val="accent1">
                <a:lumMod val="40000"/>
                <a:lumOff val="60000"/>
              </a:schemeClr>
            </a:gs>
            <a:gs pos="70000">
              <a:schemeClr val="bg1"/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6518"/>
            <a:ext cx="5181600" cy="5700445"/>
          </a:xfrm>
        </p:spPr>
        <p:txBody>
          <a:bodyPr>
            <a:noAutofit/>
          </a:bodyPr>
          <a:lstStyle/>
          <a:p>
            <a:pPr algn="just"/>
            <a:r>
              <a:rPr lang="en-US" sz="2200" dirty="0"/>
              <a:t>The </a:t>
            </a:r>
            <a:r>
              <a:rPr lang="en-US" sz="2200" dirty="0" err="1"/>
              <a:t>freachable</a:t>
            </a:r>
            <a:r>
              <a:rPr lang="en-US" sz="2200" dirty="0"/>
              <a:t> queue is also an internal data structure and controlled by the garbage </a:t>
            </a:r>
            <a:r>
              <a:rPr lang="en-US" sz="2200" dirty="0" smtClean="0"/>
              <a:t>collector</a:t>
            </a:r>
          </a:p>
          <a:p>
            <a:pPr algn="just"/>
            <a:r>
              <a:rPr lang="en-US" sz="2200" dirty="0" smtClean="0"/>
              <a:t>When an object's pointer entry move from the finalization queue to the </a:t>
            </a:r>
            <a:r>
              <a:rPr lang="en-US" sz="2200" dirty="0" err="1" smtClean="0"/>
              <a:t>freachable</a:t>
            </a:r>
            <a:r>
              <a:rPr lang="en-US" sz="2200" dirty="0" smtClean="0"/>
              <a:t> queue, the object is not considered garbage and its memory is not reclaimed.</a:t>
            </a:r>
          </a:p>
          <a:p>
            <a:pPr algn="just"/>
            <a:r>
              <a:rPr lang="en-US" sz="2200" dirty="0"/>
              <a:t>There is a special run-time thread that is dedicated for calling Finalize </a:t>
            </a:r>
            <a:r>
              <a:rPr lang="en-US" sz="2200" dirty="0" smtClean="0"/>
              <a:t>methods.</a:t>
            </a:r>
          </a:p>
          <a:p>
            <a:pPr algn="just"/>
            <a:r>
              <a:rPr lang="en-US" sz="2200" dirty="0" smtClean="0"/>
              <a:t>When there is no entry in the </a:t>
            </a:r>
            <a:r>
              <a:rPr lang="en-US" sz="2200" dirty="0" err="1" smtClean="0"/>
              <a:t>freachable</a:t>
            </a:r>
            <a:r>
              <a:rPr lang="en-US" sz="2200" dirty="0" smtClean="0"/>
              <a:t> queue then this thread sleeps. But when there is entry in the </a:t>
            </a:r>
            <a:r>
              <a:rPr lang="en-US" sz="2200" dirty="0" err="1" smtClean="0"/>
              <a:t>freachable</a:t>
            </a:r>
            <a:r>
              <a:rPr lang="en-US" sz="2200" dirty="0" smtClean="0"/>
              <a:t> queue, this thread wakes and removes each entry from the queue by calling each object's Finalize method.</a:t>
            </a:r>
            <a:endParaRPr lang="en-US" sz="2200" dirty="0"/>
          </a:p>
        </p:txBody>
      </p:sp>
      <p:pic>
        <p:nvPicPr>
          <p:cNvPr id="5122" name="Picture 2" descr="http://www.dotnet-tricks.com/Content/images/netframework/gcfinalizeFreach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52" y="1056067"/>
            <a:ext cx="5673413" cy="486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0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5">
                <a:lumMod val="5000"/>
                <a:lumOff val="95000"/>
              </a:schemeClr>
            </a:gs>
            <a:gs pos="5000">
              <a:schemeClr val="accent1">
                <a:lumMod val="40000"/>
                <a:lumOff val="60000"/>
              </a:schemeClr>
            </a:gs>
            <a:gs pos="79000">
              <a:schemeClr val="bg1"/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r>
              <a:rPr lang="en-US" dirty="0"/>
              <a:t>of </a:t>
            </a:r>
            <a:r>
              <a:rPr lang="en-US" dirty="0" smtClean="0"/>
              <a:t>Finalization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Object Implement </a:t>
            </a:r>
            <a:r>
              <a:rPr lang="en-US" dirty="0" err="1" smtClean="0"/>
              <a:t>Finalizer</a:t>
            </a:r>
            <a:r>
              <a:rPr lang="en-US" dirty="0" smtClean="0"/>
              <a:t> take  2 more step to clean its memory.</a:t>
            </a:r>
          </a:p>
          <a:p>
            <a:pPr algn="just"/>
            <a:r>
              <a:rPr lang="en-US" dirty="0" smtClean="0"/>
              <a:t>So it have a performance impact.</a:t>
            </a:r>
          </a:p>
          <a:p>
            <a:pPr algn="just"/>
            <a:r>
              <a:rPr lang="en-US" dirty="0" smtClean="0"/>
              <a:t>Mainly </a:t>
            </a:r>
            <a:r>
              <a:rPr lang="en-US" dirty="0" err="1" smtClean="0"/>
              <a:t>Finalizer</a:t>
            </a:r>
            <a:r>
              <a:rPr lang="en-US" dirty="0" smtClean="0"/>
              <a:t> implement to Release or clean unmanaged resources.</a:t>
            </a:r>
            <a:endParaRPr lang="en-US" dirty="0"/>
          </a:p>
        </p:txBody>
      </p:sp>
      <p:pic>
        <p:nvPicPr>
          <p:cNvPr id="6146" name="Picture 2" descr="http://www.dotnet-tricks.com/Content/images/netframework/gcfinalize2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420692" cy="416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244738" y="357456"/>
            <a:ext cx="1195754" cy="1195754"/>
          </a:xfrm>
          <a:prstGeom prst="rect">
            <a:avLst/>
          </a:prstGeom>
          <a:blipFill dpi="0" rotWithShape="1">
            <a:blip r:embed="rId4">
              <a:alphaModFix amt="68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4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Paid Memory Profilers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.NET Memory Profiler - http://memprofiler.com</a:t>
            </a:r>
          </a:p>
          <a:p>
            <a:r>
              <a:rPr lang="en-US" dirty="0"/>
              <a:t>ANTS Memory Profiler - http://www.red-gate.com/</a:t>
            </a:r>
          </a:p>
          <a:p>
            <a:r>
              <a:rPr lang="en-US" dirty="0" err="1" smtClean="0"/>
              <a:t>dotmemory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dirty="0">
                <a:hlinkClick r:id="rId2"/>
              </a:rPr>
              <a:t>http://www.jetbrains.com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These tools have Good User Interface </a:t>
            </a:r>
          </a:p>
          <a:p>
            <a:r>
              <a:rPr lang="en-US" dirty="0"/>
              <a:t>M</a:t>
            </a:r>
            <a:r>
              <a:rPr lang="en-US" dirty="0" smtClean="0"/>
              <a:t>ainly dealing for memory related stuffs.</a:t>
            </a:r>
          </a:p>
        </p:txBody>
      </p:sp>
      <p:sp>
        <p:nvSpPr>
          <p:cNvPr id="4" name="Rectangle 3"/>
          <p:cNvSpPr/>
          <p:nvPr/>
        </p:nvSpPr>
        <p:spPr>
          <a:xfrm>
            <a:off x="9664505" y="365125"/>
            <a:ext cx="1589648" cy="1277395"/>
          </a:xfrm>
          <a:prstGeom prst="rect">
            <a:avLst/>
          </a:prstGeom>
          <a:blipFill dpi="0" rotWithShape="1">
            <a:blip r:embed="rId3">
              <a:alphaModFix amt="82000"/>
            </a:blip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0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WinDbg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Light Weight Debugger from Microsoft</a:t>
            </a:r>
          </a:p>
          <a:p>
            <a:pPr algn="just"/>
            <a:r>
              <a:rPr lang="en-US" dirty="0"/>
              <a:t>Easy to Install and Cleanup</a:t>
            </a:r>
          </a:p>
          <a:p>
            <a:pPr algn="just"/>
            <a:r>
              <a:rPr lang="en-US" dirty="0"/>
              <a:t>Widely using in Unmanaged debugging</a:t>
            </a:r>
          </a:p>
          <a:p>
            <a:pPr algn="just"/>
            <a:r>
              <a:rPr lang="en-US" dirty="0"/>
              <a:t>Supports both User Mode &amp; Kernel Mode</a:t>
            </a:r>
          </a:p>
          <a:p>
            <a:pPr algn="just"/>
            <a:r>
              <a:rPr lang="en-US" dirty="0"/>
              <a:t>Rich in commands </a:t>
            </a:r>
          </a:p>
          <a:p>
            <a:pPr algn="just"/>
            <a:r>
              <a:rPr lang="en-US" dirty="0"/>
              <a:t>No native support for Managed debugging</a:t>
            </a:r>
          </a:p>
          <a:p>
            <a:pPr algn="just"/>
            <a:r>
              <a:rPr lang="en-US" dirty="0" smtClean="0"/>
              <a:t>Extensible</a:t>
            </a:r>
          </a:p>
          <a:p>
            <a:pPr algn="just"/>
            <a:r>
              <a:rPr lang="en-US" dirty="0"/>
              <a:t>SOS - Extension for debugging managed applications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17097" y="365124"/>
            <a:ext cx="1336703" cy="1325563"/>
          </a:xfrm>
          <a:prstGeom prst="rect">
            <a:avLst/>
          </a:prstGeom>
          <a:blipFill>
            <a:blip r:embed="rId2">
              <a:alphaModFix amt="82000"/>
            </a:blip>
            <a:stretch>
              <a:fillRect l="-1000" t="-1000" r="-1000" b="-1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WinDbg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As part of the WDK. Install Microsoft Visual Studio and then install the Windows Driver Kit (WDK</a:t>
            </a:r>
            <a:r>
              <a:rPr lang="en-US" sz="2400" dirty="0" smtClean="0"/>
              <a:t>).</a:t>
            </a:r>
            <a:endParaRPr lang="en-US" sz="2400" dirty="0"/>
          </a:p>
          <a:p>
            <a:pPr algn="just"/>
            <a:r>
              <a:rPr lang="en-US" sz="2400" dirty="0"/>
              <a:t>As part of the Windows SDK. Install the Windows Software Development Kit (SDK</a:t>
            </a:r>
            <a:r>
              <a:rPr lang="en-US" sz="2400" dirty="0" smtClean="0"/>
              <a:t>).</a:t>
            </a:r>
            <a:endParaRPr lang="en-US" sz="2400" dirty="0"/>
          </a:p>
          <a:p>
            <a:pPr algn="just"/>
            <a:r>
              <a:rPr lang="en-US" sz="2400" dirty="0"/>
              <a:t>As a standalone tool set.</a:t>
            </a:r>
          </a:p>
        </p:txBody>
      </p:sp>
      <p:sp>
        <p:nvSpPr>
          <p:cNvPr id="2" name="Rectangle 1"/>
          <p:cNvSpPr/>
          <p:nvPr/>
        </p:nvSpPr>
        <p:spPr>
          <a:xfrm>
            <a:off x="10084692" y="499339"/>
            <a:ext cx="1128432" cy="1062175"/>
          </a:xfrm>
          <a:prstGeom prst="rect">
            <a:avLst/>
          </a:prstGeom>
          <a:blipFill dpi="0" rotWithShape="1">
            <a:blip r:embed="rId2">
              <a:alphaModFix amt="78000"/>
            </a:blip>
            <a:srcRect/>
            <a:stretch>
              <a:fillRect l="-1000" t="-1000" r="-1000" b="-1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Opening an Executable to Start Debugging </a:t>
            </a:r>
          </a:p>
          <a:p>
            <a:pPr algn="just"/>
            <a:r>
              <a:rPr lang="en-US" sz="2400" dirty="0"/>
              <a:t>Attaching to a Running Process</a:t>
            </a:r>
          </a:p>
          <a:p>
            <a:pPr algn="just"/>
            <a:r>
              <a:rPr lang="en-US" sz="2400" dirty="0"/>
              <a:t>Configuring an Executable to automatically attach to Debugger during the Startup.</a:t>
            </a:r>
          </a:p>
          <a:p>
            <a:pPr algn="just"/>
            <a:r>
              <a:rPr lang="en-US" sz="2400" dirty="0"/>
              <a:t>Opening a Memory Dump to </a:t>
            </a:r>
            <a:r>
              <a:rPr lang="en-US" sz="2400" dirty="0" smtClean="0"/>
              <a:t>Analyze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384323" y="297656"/>
            <a:ext cx="1969477" cy="1460500"/>
          </a:xfrm>
          <a:prstGeom prst="rect">
            <a:avLst/>
          </a:prstGeom>
          <a:blipFill dpi="0" rotWithShape="1">
            <a:blip r:embed="rId2">
              <a:alphaModFix amt="83000"/>
            </a:blip>
            <a:srcRect/>
            <a:stretch>
              <a:fillRect l="-1000" t="-1000" r="-1000" b="-1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Dump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Snapshot of the process. </a:t>
            </a:r>
          </a:p>
          <a:p>
            <a:r>
              <a:rPr lang="en-US" dirty="0"/>
              <a:t>Full Dump</a:t>
            </a:r>
          </a:p>
          <a:p>
            <a:pPr lvl="1"/>
            <a:r>
              <a:rPr lang="en-US" dirty="0"/>
              <a:t>Call Stack at the time of taking the Dump</a:t>
            </a:r>
          </a:p>
          <a:p>
            <a:pPr lvl="1"/>
            <a:r>
              <a:rPr lang="en-US" dirty="0"/>
              <a:t>Register Values</a:t>
            </a:r>
          </a:p>
          <a:p>
            <a:pPr lvl="1"/>
            <a:r>
              <a:rPr lang="en-US" dirty="0"/>
              <a:t>Entire Address Space</a:t>
            </a:r>
          </a:p>
          <a:p>
            <a:r>
              <a:rPr lang="en-US" dirty="0"/>
              <a:t>Mini Dump</a:t>
            </a:r>
          </a:p>
          <a:p>
            <a:pPr lvl="1"/>
            <a:r>
              <a:rPr lang="en-US" dirty="0"/>
              <a:t>Call Stack at the time of taking the Dump</a:t>
            </a:r>
          </a:p>
          <a:p>
            <a:pPr lvl="1"/>
            <a:r>
              <a:rPr lang="en-US" dirty="0"/>
              <a:t>Register Values</a:t>
            </a:r>
          </a:p>
          <a:p>
            <a:pPr lvl="1"/>
            <a:r>
              <a:rPr lang="en-US" dirty="0"/>
              <a:t>Very limited Address Space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582465" y="365125"/>
            <a:ext cx="2771335" cy="1322363"/>
          </a:xfrm>
          <a:prstGeom prst="rect">
            <a:avLst/>
          </a:prstGeom>
          <a:blipFill dpi="0" rotWithShape="1">
            <a:blip r:embed="rId2">
              <a:alphaModFix amt="82000"/>
            </a:blip>
            <a:srcRect/>
            <a:stretch>
              <a:fillRect l="-1000" t="-1000" r="-1000" b="-1000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Debugging is a science of investigating methodically the reason for software misbehavior</a:t>
            </a:r>
          </a:p>
          <a:p>
            <a:pPr algn="just"/>
            <a:r>
              <a:rPr lang="en-US" sz="2400" dirty="0" smtClean="0"/>
              <a:t>Debugging tool are  merely used to generate the data and to probe the  data that is needed for the root cause analysis.</a:t>
            </a:r>
          </a:p>
          <a:p>
            <a:pPr algn="just"/>
            <a:r>
              <a:rPr lang="en-US" sz="2400" dirty="0" smtClean="0"/>
              <a:t>Successful debugging depends on identifying the right data for root cause analysis, identifying the right tools to use and identifying what to probe for at each step.</a:t>
            </a:r>
          </a:p>
          <a:p>
            <a:pPr algn="just"/>
            <a:r>
              <a:rPr lang="en-US" sz="2400" dirty="0" smtClean="0"/>
              <a:t>So the Most powerful debugging tools – Attitude &amp; Brain !!!</a:t>
            </a:r>
          </a:p>
        </p:txBody>
      </p:sp>
      <p:sp>
        <p:nvSpPr>
          <p:cNvPr id="5" name="Rectangle 4"/>
          <p:cNvSpPr/>
          <p:nvPr/>
        </p:nvSpPr>
        <p:spPr>
          <a:xfrm>
            <a:off x="9482796" y="361621"/>
            <a:ext cx="2124222" cy="1464004"/>
          </a:xfrm>
          <a:prstGeom prst="rect">
            <a:avLst/>
          </a:prstGeom>
          <a:blipFill dpi="0" rotWithShape="1">
            <a:blip r:embed="rId2">
              <a:alphaModFix amt="97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3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Memory Dumps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TaskManager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WinDbg</a:t>
            </a:r>
            <a:endParaRPr lang="en-US" dirty="0"/>
          </a:p>
          <a:p>
            <a:pPr lvl="1"/>
            <a:r>
              <a:rPr lang="en-US" dirty="0"/>
              <a:t>.dump /f c:\mydump.dmp  (creates full dump)</a:t>
            </a:r>
          </a:p>
          <a:p>
            <a:pPr lvl="1"/>
            <a:r>
              <a:rPr lang="en-US" dirty="0"/>
              <a:t>.dump c:\myMiniDump.dmp (creates mini dump)</a:t>
            </a:r>
          </a:p>
          <a:p>
            <a:r>
              <a:rPr lang="en-US" dirty="0" err="1" smtClean="0"/>
              <a:t>ProcDump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/>
          <a:lstStyle/>
          <a:p>
            <a:r>
              <a:rPr lang="en-US" dirty="0"/>
              <a:t>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Son Of Strike, Debugging extension - SOS.DLL</a:t>
            </a:r>
          </a:p>
          <a:p>
            <a:pPr algn="just"/>
            <a:r>
              <a:rPr lang="en-US" sz="2400" dirty="0"/>
              <a:t>Formerly called as Strike which was only internal  to Microsoft.</a:t>
            </a:r>
          </a:p>
          <a:p>
            <a:pPr algn="just"/>
            <a:r>
              <a:rPr lang="en-US" sz="2400" dirty="0"/>
              <a:t>Powerful commands for static analysis compared to what VS.NET can offer.</a:t>
            </a:r>
          </a:p>
          <a:p>
            <a:pPr lvl="1" algn="just"/>
            <a:r>
              <a:rPr lang="en-US" dirty="0"/>
              <a:t>Rich in commands to Analysis internal CLR objects including </a:t>
            </a:r>
            <a:r>
              <a:rPr lang="en-US" dirty="0" err="1"/>
              <a:t>GCHeaps</a:t>
            </a:r>
            <a:r>
              <a:rPr lang="en-US" dirty="0"/>
              <a:t>, Finalization Queues </a:t>
            </a:r>
            <a:r>
              <a:rPr lang="en-US" dirty="0" err="1"/>
              <a:t>etc</a:t>
            </a:r>
            <a:endParaRPr lang="en-US" dirty="0"/>
          </a:p>
          <a:p>
            <a:pPr algn="just"/>
            <a:r>
              <a:rPr lang="en-US" sz="2400" dirty="0"/>
              <a:t>Doesn't support source code level debugging.</a:t>
            </a:r>
          </a:p>
          <a:p>
            <a:pPr algn="just"/>
            <a:r>
              <a:rPr lang="en-US" sz="2400" dirty="0"/>
              <a:t>Shipped with .NET </a:t>
            </a:r>
            <a:r>
              <a:rPr lang="en-US" sz="2400" dirty="0" smtClean="0"/>
              <a:t>Framework</a:t>
            </a:r>
          </a:p>
          <a:p>
            <a:pPr algn="just"/>
            <a:r>
              <a:rPr lang="en-US" sz="2400" dirty="0" smtClean="0"/>
              <a:t>Loading SOS to </a:t>
            </a:r>
            <a:r>
              <a:rPr lang="en-US" sz="2400" dirty="0" err="1" smtClean="0"/>
              <a:t>Windbg</a:t>
            </a:r>
            <a:endParaRPr lang="en-US" sz="2400" dirty="0" smtClean="0"/>
          </a:p>
          <a:p>
            <a:pPr lvl="1" algn="just"/>
            <a:r>
              <a:rPr lang="en-US" b="1" dirty="0" smtClean="0"/>
              <a:t>.</a:t>
            </a:r>
            <a:r>
              <a:rPr lang="en-US" b="1" dirty="0" err="1" smtClean="0"/>
              <a:t>loadby</a:t>
            </a:r>
            <a:r>
              <a:rPr lang="en-US" b="1" dirty="0" smtClean="0"/>
              <a:t> </a:t>
            </a:r>
            <a:r>
              <a:rPr lang="en-US" b="1" dirty="0" err="1" smtClean="0"/>
              <a:t>sos</a:t>
            </a:r>
            <a:r>
              <a:rPr lang="en-US" b="1" dirty="0" smtClean="0"/>
              <a:t> </a:t>
            </a:r>
            <a:r>
              <a:rPr lang="en-US" b="1" dirty="0" err="1" smtClean="0"/>
              <a:t>clr</a:t>
            </a:r>
            <a:r>
              <a:rPr lang="en-US" dirty="0" smtClean="0"/>
              <a:t> (for version 4.0 of the CLR)</a:t>
            </a:r>
          </a:p>
          <a:p>
            <a:pPr lvl="1" algn="just"/>
            <a:r>
              <a:rPr lang="en-US" b="1" dirty="0" smtClean="0"/>
              <a:t>.</a:t>
            </a:r>
            <a:r>
              <a:rPr lang="en-US" b="1" dirty="0" err="1"/>
              <a:t>loadby</a:t>
            </a:r>
            <a:r>
              <a:rPr lang="en-US" b="1" dirty="0"/>
              <a:t> </a:t>
            </a:r>
            <a:r>
              <a:rPr lang="en-US" b="1" dirty="0" err="1"/>
              <a:t>sos</a:t>
            </a:r>
            <a:r>
              <a:rPr lang="en-US" b="1" dirty="0"/>
              <a:t> </a:t>
            </a:r>
            <a:r>
              <a:rPr lang="en-US" b="1" dirty="0" err="1"/>
              <a:t>mscorwks</a:t>
            </a:r>
            <a:r>
              <a:rPr lang="en-US" dirty="0"/>
              <a:t> (for version 1.0 or 2.0 of the CLR)</a:t>
            </a:r>
          </a:p>
          <a:p>
            <a:pPr lvl="1" algn="just"/>
            <a:r>
              <a:rPr lang="en-US" b="1" dirty="0"/>
              <a:t>.load C:\Windows\Microsoft.NET\Framework64\v4.0.30319\sos.dll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0325686" y="365124"/>
            <a:ext cx="1028114" cy="1097916"/>
          </a:xfrm>
          <a:prstGeom prst="rect">
            <a:avLst/>
          </a:prstGeom>
          <a:blipFill dpi="0" rotWithShape="1">
            <a:blip r:embed="rId2">
              <a:alphaModFix amt="84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Leak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failure in a program to release discarded memory, causing impaired performance or failure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It is the responsibility of each application to “free” dynamically requested memory when they are finished using it.</a:t>
            </a:r>
          </a:p>
          <a:p>
            <a:pPr algn="just"/>
            <a:r>
              <a:rPr lang="en-US" dirty="0"/>
              <a:t>Freeing the memory returns it to the system, where it can be re–allocated to another application when needed. </a:t>
            </a:r>
          </a:p>
          <a:p>
            <a:pPr algn="just"/>
            <a:r>
              <a:rPr lang="en-US" dirty="0"/>
              <a:t>When an application dynamically allocates memory, and does not free that memory when it is finished using it, that program has a </a:t>
            </a:r>
            <a:r>
              <a:rPr lang="en-US" b="1" dirty="0">
                <a:solidFill>
                  <a:srgbClr val="C00000"/>
                </a:solidFill>
              </a:rPr>
              <a:t>memory leak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The memory is not being used by the application anymore, but it cannot be used by the system or any other program either.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27212" y="230188"/>
            <a:ext cx="1126588" cy="1120310"/>
          </a:xfrm>
          <a:prstGeom prst="rect">
            <a:avLst/>
          </a:prstGeom>
          <a:blipFill>
            <a:blip r:embed="rId2">
              <a:alphaModFix amt="84000"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3037"/>
            <a:ext cx="10515600" cy="52239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Memory Leak from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Managed Code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Unmanaged Code</a:t>
            </a:r>
          </a:p>
          <a:p>
            <a:pPr lvl="2">
              <a:lnSpc>
                <a:spcPct val="100000"/>
              </a:lnSpc>
            </a:pPr>
            <a:r>
              <a:rPr lang="en-US" sz="2200" dirty="0" smtClean="0"/>
              <a:t>Use </a:t>
            </a:r>
            <a:r>
              <a:rPr lang="en-US" sz="2200" dirty="0" err="1"/>
              <a:t>LeakDiag</a:t>
            </a:r>
            <a:r>
              <a:rPr lang="en-US" sz="2200" dirty="0"/>
              <a:t> and </a:t>
            </a:r>
            <a:r>
              <a:rPr lang="en-US" sz="2200" dirty="0" err="1" smtClean="0"/>
              <a:t>LDParser</a:t>
            </a:r>
            <a:r>
              <a:rPr lang="en-US" sz="2200" dirty="0" smtClean="0"/>
              <a:t> tools To detect leak</a:t>
            </a:r>
          </a:p>
          <a:p>
            <a:pPr lvl="2">
              <a:lnSpc>
                <a:spcPct val="100000"/>
              </a:lnSpc>
            </a:pPr>
            <a:r>
              <a:rPr lang="en-US" sz="2200" dirty="0"/>
              <a:t>http://mcfunley.com/using-leakdiag-to-debug-unmanaged-memory-leaks</a:t>
            </a:r>
            <a:endParaRPr lang="en-US" sz="2200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3818" y="425499"/>
            <a:ext cx="2489982" cy="139270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chemeClr val="accent3">
                <a:lumMod val="5000"/>
                <a:lumOff val="95000"/>
              </a:schemeClr>
            </a:gs>
            <a:gs pos="0">
              <a:schemeClr val="accent3">
                <a:lumMod val="45000"/>
                <a:lumOff val="55000"/>
              </a:schemeClr>
            </a:gs>
            <a:gs pos="81000">
              <a:schemeClr val="bg1"/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0340"/>
          </a:xfrm>
        </p:spPr>
        <p:txBody>
          <a:bodyPr/>
          <a:lstStyle/>
          <a:p>
            <a:r>
              <a:rPr lang="en-US" dirty="0" smtClean="0"/>
              <a:t>Managed Memory Leak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254"/>
            <a:ext cx="10515600" cy="450270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Finding Which Object gets Leak ?</a:t>
            </a:r>
          </a:p>
          <a:p>
            <a:pPr lvl="1" algn="just"/>
            <a:r>
              <a:rPr lang="en-US" dirty="0"/>
              <a:t>This can find from analyzing managed </a:t>
            </a:r>
            <a:r>
              <a:rPr lang="en-US" dirty="0" smtClean="0"/>
              <a:t>heap.</a:t>
            </a:r>
          </a:p>
          <a:p>
            <a:pPr lvl="1" algn="just"/>
            <a:r>
              <a:rPr lang="en-US" dirty="0" smtClean="0"/>
              <a:t>Get Managed </a:t>
            </a:r>
            <a:r>
              <a:rPr lang="en-US" dirty="0"/>
              <a:t>heap </a:t>
            </a:r>
            <a:r>
              <a:rPr lang="en-US" dirty="0" smtClean="0"/>
              <a:t>statistics by </a:t>
            </a:r>
            <a:r>
              <a:rPr lang="en-US" dirty="0" err="1" smtClean="0"/>
              <a:t>windbg</a:t>
            </a:r>
            <a:r>
              <a:rPr lang="en-US" dirty="0" smtClean="0"/>
              <a:t> </a:t>
            </a:r>
            <a:r>
              <a:rPr lang="en-US" dirty="0"/>
              <a:t>using !</a:t>
            </a:r>
            <a:r>
              <a:rPr lang="en-US" dirty="0" err="1"/>
              <a:t>dumpheap</a:t>
            </a:r>
            <a:r>
              <a:rPr lang="en-US" dirty="0"/>
              <a:t> </a:t>
            </a:r>
            <a:r>
              <a:rPr lang="en-US" dirty="0" smtClean="0"/>
              <a:t>–stat</a:t>
            </a:r>
          </a:p>
          <a:p>
            <a:pPr lvl="1" algn="just"/>
            <a:r>
              <a:rPr lang="en-US" dirty="0" smtClean="0"/>
              <a:t>Compare heap statistics of application start time and after make a noticeable difference in Memory.</a:t>
            </a: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!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dumpheap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 -stat</a:t>
            </a:r>
          </a:p>
          <a:p>
            <a:pPr marL="457200" lvl="1" indent="0">
              <a:buNone/>
            </a:pP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Statistics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      MT    Count   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TotalSize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 Class Name</a:t>
            </a: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706f0d78        1           12 System.Collections.Generic.GenericEqualityComparer`1[[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System.Boolean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]]</a:t>
            </a:r>
          </a:p>
          <a:p>
            <a:pPr marL="457200" lvl="1" indent="0">
              <a:buNone/>
            </a:pP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6fe46bd8        1           12 System.Reflection.CerHashtable`2[[</a:t>
            </a:r>
            <a:r>
              <a:rPr lang="en-US" sz="900" dirty="0" err="1" smtClean="0">
                <a:solidFill>
                  <a:srgbClr val="C00000"/>
                </a:solidFill>
                <a:latin typeface="Lucida Console" panose="020B0609040504020204" pitchFamily="49" charset="0"/>
              </a:rPr>
              <a:t>System.Reflection.RuntimeMethodInfo</a:t>
            </a: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 smtClean="0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],[</a:t>
            </a:r>
            <a:r>
              <a:rPr lang="en-US" sz="900" dirty="0" err="1" smtClean="0">
                <a:solidFill>
                  <a:srgbClr val="C00000"/>
                </a:solidFill>
                <a:latin typeface="Lucida Console" panose="020B0609040504020204" pitchFamily="49" charset="0"/>
              </a:rPr>
              <a:t>System.Reflection.RuntimeMethodInfo</a:t>
            </a: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 smtClean="0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]]</a:t>
            </a:r>
          </a:p>
          <a:p>
            <a:pPr marL="457200" lvl="1" indent="0">
              <a:buNone/>
            </a:pP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6fe44aa4        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1           12 System.Lazy`1+Boxed[[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System.Boolean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]]</a:t>
            </a:r>
          </a:p>
          <a:p>
            <a:pPr marL="457200" lvl="1" indent="0">
              <a:buNone/>
            </a:pP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6fe43540        1           12 System.Lazy`1+Boxed[[System.Collections.Concurrent.ConcurrentDictionary`2[[</a:t>
            </a:r>
            <a:r>
              <a:rPr lang="en-US" sz="900" dirty="0" err="1" smtClean="0">
                <a:solidFill>
                  <a:srgbClr val="C00000"/>
                </a:solidFill>
                <a:latin typeface="Lucida Console" panose="020B0609040504020204" pitchFamily="49" charset="0"/>
              </a:rPr>
              <a:t>System.Reflection.Assembly</a:t>
            </a: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 smtClean="0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],[</a:t>
            </a:r>
            <a:r>
              <a:rPr lang="en-US" sz="900" dirty="0" err="1" smtClean="0">
                <a:solidFill>
                  <a:srgbClr val="C00000"/>
                </a:solidFill>
                <a:latin typeface="Lucida Console" panose="020B0609040504020204" pitchFamily="49" charset="0"/>
              </a:rPr>
              <a:t>System.String</a:t>
            </a: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 smtClean="0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]], </a:t>
            </a:r>
            <a:r>
              <a:rPr lang="en-US" sz="900" dirty="0" err="1" smtClean="0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]]</a:t>
            </a:r>
          </a:p>
          <a:p>
            <a:pPr marL="457200" lvl="1" indent="0">
              <a:buNone/>
            </a:pPr>
            <a:r>
              <a:rPr lang="en-US" sz="900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6fe42c68        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1           12 System.Collections.Generic.ObjectEqualityComparer`1[[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System.Reflection.MethodInfo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]]</a:t>
            </a: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6fe41ffc        1           12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System.Runtime.Remoting.Messaging.ServerContextTerminatorSink</a:t>
            </a:r>
            <a:endParaRPr lang="en-US" sz="900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6fe41fa4        1           12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System.Runtime.Remoting.Channels.CrossContextChannel</a:t>
            </a:r>
            <a:endParaRPr lang="en-US" sz="900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6fe35934        1           12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System.Threading.Tasks.ThreadPoolTaskScheduler</a:t>
            </a:r>
            <a:endParaRPr lang="en-US" sz="900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6fe26b54        1           12 System.Collections.Generic.ObjectEqualityComparer`1[[System.Tuple`2[[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System.String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],[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System.Reflection.Assembly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]],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]]</a:t>
            </a: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6fe22ca4        1           12 System.Collections.Generic.ObjectEqualityComparer`1[[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System.Globalization.CultureInfo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,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mscorlib</a:t>
            </a: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]]</a:t>
            </a: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6fe21090        1           12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System.Security.Permissions.StrongNamePublicKeyBlob</a:t>
            </a:r>
            <a:endParaRPr lang="en-US" sz="900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900" dirty="0">
                <a:solidFill>
                  <a:srgbClr val="C00000"/>
                </a:solidFill>
                <a:latin typeface="Lucida Console" panose="020B0609040504020204" pitchFamily="49" charset="0"/>
              </a:rPr>
              <a:t>6fe15bb0        1           12 </a:t>
            </a:r>
            <a:r>
              <a:rPr lang="en-US" sz="9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System.Security.Policy.Url</a:t>
            </a:r>
            <a:endParaRPr lang="en-US" sz="900" dirty="0" smtClean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70942" y="365126"/>
            <a:ext cx="1422009" cy="1435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2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</a:t>
            </a:r>
            <a:r>
              <a:rPr lang="en-US" dirty="0" smtClean="0"/>
              <a:t>Route </a:t>
            </a:r>
            <a:r>
              <a:rPr lang="en-US" dirty="0"/>
              <a:t>Cause Object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Take some Type’s which used memory more.</a:t>
            </a:r>
          </a:p>
          <a:p>
            <a:pPr lvl="1" algn="just"/>
            <a:r>
              <a:rPr lang="en-US" dirty="0" smtClean="0"/>
              <a:t>To get Objects</a:t>
            </a:r>
          </a:p>
          <a:p>
            <a:pPr lvl="2" algn="just"/>
            <a:r>
              <a:rPr lang="en-US" dirty="0"/>
              <a:t>!</a:t>
            </a:r>
            <a:r>
              <a:rPr lang="en-US" dirty="0" err="1"/>
              <a:t>dumpheap</a:t>
            </a:r>
            <a:r>
              <a:rPr lang="en-US" dirty="0"/>
              <a:t> -</a:t>
            </a:r>
            <a:r>
              <a:rPr lang="en-US" dirty="0" err="1"/>
              <a:t>mt</a:t>
            </a:r>
            <a:r>
              <a:rPr lang="en-US" dirty="0"/>
              <a:t> </a:t>
            </a:r>
            <a:r>
              <a:rPr lang="en-US" dirty="0" smtClean="0"/>
              <a:t>08e7ddfc</a:t>
            </a:r>
          </a:p>
          <a:p>
            <a:pPr lvl="2" algn="just"/>
            <a:r>
              <a:rPr lang="en-US" dirty="0" smtClean="0"/>
              <a:t>!</a:t>
            </a:r>
            <a:r>
              <a:rPr lang="en-US" dirty="0"/>
              <a:t> </a:t>
            </a:r>
            <a:r>
              <a:rPr lang="en-US" dirty="0" err="1"/>
              <a:t>dumpheap</a:t>
            </a:r>
            <a:r>
              <a:rPr lang="en-US" dirty="0"/>
              <a:t> –type </a:t>
            </a:r>
            <a:r>
              <a:rPr lang="en-US" dirty="0" err="1" smtClean="0"/>
              <a:t>SomeClassType</a:t>
            </a:r>
            <a:endParaRPr lang="en-US" dirty="0" smtClean="0"/>
          </a:p>
          <a:p>
            <a:pPr algn="just"/>
            <a:r>
              <a:rPr lang="en-US" dirty="0" smtClean="0"/>
              <a:t>Identify it’s a dead object or Not</a:t>
            </a:r>
          </a:p>
          <a:p>
            <a:pPr lvl="1" algn="just"/>
            <a:r>
              <a:rPr lang="en-US" dirty="0" smtClean="0"/>
              <a:t>Take </a:t>
            </a:r>
            <a:r>
              <a:rPr lang="en-US" dirty="0"/>
              <a:t>an object Address </a:t>
            </a:r>
            <a:r>
              <a:rPr lang="en-US" dirty="0" smtClean="0"/>
              <a:t> and find its GCROOT</a:t>
            </a:r>
          </a:p>
          <a:p>
            <a:pPr lvl="1" algn="just"/>
            <a:r>
              <a:rPr lang="en-US" dirty="0"/>
              <a:t>!</a:t>
            </a:r>
            <a:r>
              <a:rPr lang="en-US" dirty="0" err="1"/>
              <a:t>gcroot</a:t>
            </a:r>
            <a:r>
              <a:rPr lang="en-US" dirty="0"/>
              <a:t> </a:t>
            </a:r>
            <a:r>
              <a:rPr lang="en-US" dirty="0" smtClean="0"/>
              <a:t>1bfacf74</a:t>
            </a:r>
          </a:p>
          <a:p>
            <a:pPr lvl="1" algn="just"/>
            <a:r>
              <a:rPr lang="en-US" dirty="0" smtClean="0"/>
              <a:t>If No root found it’s a dead object will clear it on next GC</a:t>
            </a:r>
          </a:p>
          <a:p>
            <a:pPr algn="just"/>
            <a:r>
              <a:rPr lang="en-US" dirty="0" smtClean="0"/>
              <a:t>From </a:t>
            </a:r>
            <a:r>
              <a:rPr lang="en-US" dirty="0" err="1" smtClean="0"/>
              <a:t>gcroot</a:t>
            </a:r>
            <a:r>
              <a:rPr lang="en-US" dirty="0"/>
              <a:t> we can get hierarchy </a:t>
            </a:r>
            <a:r>
              <a:rPr lang="en-US" dirty="0" smtClean="0"/>
              <a:t>of this object reference.</a:t>
            </a:r>
          </a:p>
          <a:p>
            <a:pPr algn="just"/>
            <a:r>
              <a:rPr lang="en-US" dirty="0" smtClean="0"/>
              <a:t>Analyze the </a:t>
            </a:r>
            <a:r>
              <a:rPr lang="en-US" dirty="0" err="1" smtClean="0"/>
              <a:t>gcroot</a:t>
            </a:r>
            <a:r>
              <a:rPr lang="en-US" dirty="0" smtClean="0"/>
              <a:t> reference and compare with source code conclude is it leak or not.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53821" y="365125"/>
            <a:ext cx="1425527" cy="135049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!GCROOT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161"/>
            <a:ext cx="10842938" cy="481180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!</a:t>
            </a:r>
            <a:r>
              <a:rPr lang="en-US" dirty="0" err="1">
                <a:latin typeface="Lucida Console" panose="020B0609040504020204" pitchFamily="49" charset="0"/>
              </a:rPr>
              <a:t>gcroot</a:t>
            </a:r>
            <a:r>
              <a:rPr lang="en-US" dirty="0">
                <a:latin typeface="Lucida Console" panose="020B0609040504020204" pitchFamily="49" charset="0"/>
              </a:rPr>
              <a:t> 1bfacf74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Thread 1660: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0747ef80 05caa54b Microsoft.Practices.EnterpriseLibrary.Common.Configuration.Storage.ConfigurationChangeWatcher.Poller(</a:t>
            </a:r>
            <a:r>
              <a:rPr lang="en-US" dirty="0" err="1">
                <a:latin typeface="Lucida Console" panose="020B0609040504020204" pitchFamily="49" charset="0"/>
              </a:rPr>
              <a:t>System.Object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ebx</a:t>
            </a:r>
            <a:r>
              <a:rPr lang="en-US" dirty="0">
                <a:latin typeface="Lucida Console" panose="020B0609040504020204" pitchFamily="49" charset="0"/>
              </a:rPr>
              <a:t>: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13d79c8c Microsoft.Practices.EnterpriseLibrary.Common.Configuration.Storage.ConfigurationChangeFileWatcher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13d79de8 </a:t>
            </a:r>
            <a:r>
              <a:rPr lang="en-US" dirty="0" err="1">
                <a:latin typeface="Lucida Console" panose="020B0609040504020204" pitchFamily="49" charset="0"/>
              </a:rPr>
              <a:t>System.Threading.Thread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13d68ec8 </a:t>
            </a:r>
            <a:r>
              <a:rPr lang="en-US" dirty="0" err="1">
                <a:latin typeface="Lucida Console" panose="020B0609040504020204" pitchFamily="49" charset="0"/>
              </a:rPr>
              <a:t>System.Runtime.Remoting.Contexts.Context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13d68d30 </a:t>
            </a:r>
            <a:r>
              <a:rPr lang="en-US" dirty="0" err="1">
                <a:latin typeface="Lucida Console" panose="020B0609040504020204" pitchFamily="49" charset="0"/>
              </a:rPr>
              <a:t>System.AppDomain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1bd75c64 </a:t>
            </a:r>
            <a:r>
              <a:rPr lang="en-US" dirty="0" err="1">
                <a:latin typeface="Lucida Console" panose="020B0609040504020204" pitchFamily="49" charset="0"/>
              </a:rPr>
              <a:t>System.AssemblyLoadEventHandler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1bd75bec </a:t>
            </a:r>
            <a:r>
              <a:rPr lang="en-US" dirty="0" err="1" smtClean="0">
                <a:latin typeface="Lucida Console" panose="020B0609040504020204" pitchFamily="49" charset="0"/>
              </a:rPr>
              <a:t>System.Web.Compilation.MemoryBuildResultCache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17d5bd98 </a:t>
            </a:r>
            <a:r>
              <a:rPr lang="en-US" dirty="0" err="1" smtClean="0">
                <a:latin typeface="Lucida Console" panose="020B0609040504020204" pitchFamily="49" charset="0"/>
              </a:rPr>
              <a:t>System.Threading.TimerHolder</a:t>
            </a:r>
            <a:endParaRPr lang="en-US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Lucida Console" panose="020B0609040504020204" pitchFamily="49" charset="0"/>
              </a:rPr>
              <a:t>            </a:t>
            </a:r>
            <a:r>
              <a:rPr lang="en-US" dirty="0">
                <a:latin typeface="Lucida Console" panose="020B0609040504020204" pitchFamily="49" charset="0"/>
              </a:rPr>
              <a:t>-&gt;  0ff1d0f0 </a:t>
            </a:r>
            <a:r>
              <a:rPr lang="en-US" dirty="0" err="1">
                <a:latin typeface="Lucida Console" panose="020B0609040504020204" pitchFamily="49" charset="0"/>
              </a:rPr>
              <a:t>System.Collections.Hashtable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0ff1d124 </a:t>
            </a:r>
            <a:r>
              <a:rPr lang="en-US" dirty="0" err="1">
                <a:latin typeface="Lucida Console" panose="020B0609040504020204" pitchFamily="49" charset="0"/>
              </a:rPr>
              <a:t>System.Collections.Hashtable+bucket</a:t>
            </a:r>
            <a:r>
              <a:rPr lang="en-US" dirty="0" smtClean="0">
                <a:latin typeface="Lucida Console" panose="020B0609040504020204" pitchFamily="49" charset="0"/>
              </a:rPr>
              <a:t>[]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	 </a:t>
            </a:r>
            <a:r>
              <a:rPr lang="en-US" dirty="0" smtClean="0">
                <a:latin typeface="Lucida Console" panose="020B0609040504020204" pitchFamily="49" charset="0"/>
              </a:rPr>
              <a:t>-&gt;  </a:t>
            </a:r>
            <a:r>
              <a:rPr lang="en-US" dirty="0">
                <a:latin typeface="Lucida Console" panose="020B0609040504020204" pitchFamily="49" charset="0"/>
              </a:rPr>
              <a:t>17f837a8 </a:t>
            </a:r>
            <a:r>
              <a:rPr lang="en-US" dirty="0" err="1">
                <a:latin typeface="Lucida Console" panose="020B0609040504020204" pitchFamily="49" charset="0"/>
              </a:rPr>
              <a:t>ASP.controls_menu_topmenu_ascx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17f82780 </a:t>
            </a:r>
            <a:r>
              <a:rPr lang="en-US" dirty="0" err="1">
                <a:latin typeface="Lucida Console" panose="020B0609040504020204" pitchFamily="49" charset="0"/>
              </a:rPr>
              <a:t>System.Web.UI.HtmlControls.HtmlForm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17f7cdc8 </a:t>
            </a:r>
            <a:r>
              <a:rPr lang="en-US" dirty="0" err="1">
                <a:latin typeface="Lucida Console" panose="020B0609040504020204" pitchFamily="49" charset="0"/>
              </a:rPr>
              <a:t>ASP.masterpages_masterwide_master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1bf976dc </a:t>
            </a:r>
            <a:r>
              <a:rPr lang="en-US" dirty="0" err="1">
                <a:latin typeface="Lucida Console" panose="020B0609040504020204" pitchFamily="49" charset="0"/>
              </a:rPr>
              <a:t>ASP.pages_userlist_aspx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-&gt;  1bfb8bdc </a:t>
            </a:r>
            <a:r>
              <a:rPr lang="en-US" dirty="0" err="1" smtClean="0">
                <a:latin typeface="Lucida Console" panose="020B0609040504020204" pitchFamily="49" charset="0"/>
              </a:rPr>
              <a:t>System.Collections.ArrayList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56520" y="365125"/>
            <a:ext cx="1097280" cy="11139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4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 debugging - </a:t>
            </a:r>
            <a:r>
              <a:rPr lang="en-US" dirty="0" err="1" smtClean="0"/>
              <a:t>windbg</a:t>
            </a:r>
            <a:r>
              <a:rPr lang="en-US" dirty="0" smtClean="0"/>
              <a:t> with </a:t>
            </a:r>
            <a:r>
              <a:rPr lang="en-US" dirty="0" err="1" smtClean="0"/>
              <a:t>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https://blogs.msdn.microsoft.com/alejacma/2009/06/30/sos-cheat-sheet-net-2-03-03-5/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https://msdn.microsoft.com/en-us/library/bb190764(v=vs.110).aspx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56875" y="365125"/>
            <a:ext cx="1336431" cy="175846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B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7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Memory Management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Allocation</a:t>
            </a:r>
          </a:p>
          <a:p>
            <a:r>
              <a:rPr lang="en-US" dirty="0"/>
              <a:t>Garbage </a:t>
            </a:r>
            <a:r>
              <a:rPr lang="en-US" dirty="0" smtClean="0"/>
              <a:t>Collection</a:t>
            </a:r>
          </a:p>
          <a:p>
            <a:r>
              <a:rPr lang="en-US" dirty="0" smtClean="0"/>
              <a:t>Analyzing GC Roots</a:t>
            </a:r>
          </a:p>
          <a:p>
            <a:r>
              <a:rPr lang="en-US" dirty="0" smtClean="0"/>
              <a:t>Generations</a:t>
            </a:r>
          </a:p>
          <a:p>
            <a:r>
              <a:rPr lang="en-US" dirty="0" smtClean="0"/>
              <a:t>Large Object Heap</a:t>
            </a:r>
          </a:p>
          <a:p>
            <a:r>
              <a:rPr lang="en-US" dirty="0" smtClean="0"/>
              <a:t>Fundamental of Finalization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16976" y="525759"/>
            <a:ext cx="1303056" cy="1004294"/>
          </a:xfrm>
          <a:prstGeom prst="rect">
            <a:avLst/>
          </a:prstGeom>
          <a:blipFill dpi="0" rotWithShape="1">
            <a:blip r:embed="rId2">
              <a:alphaModFix amt="71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Allocation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 smtClean="0"/>
              <a:t>Garbage Collector (GC) is the part of the .NET framework that allocates and releases memory for your .NET applications.</a:t>
            </a:r>
          </a:p>
          <a:p>
            <a:pPr algn="just"/>
            <a:r>
              <a:rPr lang="en-US" sz="2200" dirty="0" smtClean="0"/>
              <a:t>When a new process is started, the runtime reserves a region of address space for the process called the managed heap.</a:t>
            </a:r>
          </a:p>
          <a:p>
            <a:pPr algn="just"/>
            <a:r>
              <a:rPr lang="en-US" sz="2200" dirty="0" smtClean="0"/>
              <a:t>Objects are allocated in the heap contiguously one after another.</a:t>
            </a:r>
          </a:p>
          <a:p>
            <a:pPr algn="just"/>
            <a:r>
              <a:rPr lang="en-US" sz="2200" dirty="0" smtClean="0"/>
              <a:t>Memory allocation is a very fast process as it is just the adding of a value to a pointer.</a:t>
            </a:r>
          </a:p>
          <a:p>
            <a:pPr algn="just"/>
            <a:r>
              <a:rPr lang="en-US" sz="2200" dirty="0" smtClean="0"/>
              <a:t>In addition to the managed heap, an app always consumes some amount of so-called unmanaged* memory which is not managed by GC. </a:t>
            </a:r>
          </a:p>
          <a:p>
            <a:pPr algn="just"/>
            <a:r>
              <a:rPr lang="en-US" sz="2200" dirty="0" smtClean="0"/>
              <a:t>*Generally, it is required by .NET Common Language Runtime itself, dynamic libraries employed by the app, graphics buffer, and so on.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53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bg1"/>
            </a:gs>
            <a:gs pos="26000">
              <a:schemeClr val="accent1">
                <a:lumMod val="5000"/>
                <a:lumOff val="95000"/>
              </a:schemeClr>
            </a:gs>
            <a:gs pos="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1399"/>
          </a:xfrm>
        </p:spPr>
        <p:txBody>
          <a:bodyPr/>
          <a:lstStyle/>
          <a:p>
            <a:r>
              <a:rPr lang="en-US" dirty="0"/>
              <a:t>Garbage Collection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326524"/>
            <a:ext cx="6277313" cy="4850439"/>
          </a:xfrm>
          <a:noFill/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 smtClean="0"/>
              <a:t>The process of releasing memory is called garbage collection.</a:t>
            </a:r>
          </a:p>
          <a:p>
            <a:pPr algn="just"/>
            <a:r>
              <a:rPr lang="en-US" dirty="0" smtClean="0"/>
              <a:t>When GC performs a collection, it releases only objects that are no longer in use by the application (for example, a local variable in a method can be accessed only during the method execution and after this, the variable is no longer needed).</a:t>
            </a:r>
          </a:p>
          <a:p>
            <a:pPr algn="just"/>
            <a:r>
              <a:rPr lang="en-US" dirty="0" smtClean="0"/>
              <a:t>To determine whether the object is used or not, GC examines application’s roots - strong references that are global to the application. Typically, these are global and static object pointers, local variables, and CPU registers.</a:t>
            </a:r>
          </a:p>
          <a:p>
            <a:pPr algn="just"/>
            <a:r>
              <a:rPr lang="en-US" dirty="0" smtClean="0"/>
              <a:t>For each active root, GC builds a graph that contains all the objects that are reachable from these roots.</a:t>
            </a:r>
          </a:p>
          <a:p>
            <a:pPr algn="just"/>
            <a:r>
              <a:rPr lang="en-US" dirty="0" smtClean="0"/>
              <a:t>If an object is unreachable, GC considers it no longer in use and removes the object from the heap (releases the memory occupied by the object).</a:t>
            </a:r>
          </a:p>
          <a:p>
            <a:pPr algn="just"/>
            <a:r>
              <a:rPr lang="en-US" dirty="0" smtClean="0"/>
              <a:t>After the object is removed, GC compacts reachable objects in memory.</a:t>
            </a:r>
            <a:endParaRPr lang="en-US" dirty="0"/>
          </a:p>
        </p:txBody>
      </p:sp>
      <p:pic>
        <p:nvPicPr>
          <p:cNvPr id="1028" name="Picture 4" descr="basic_concepts_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512" y="1631217"/>
            <a:ext cx="4763165" cy="413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259007" y="183400"/>
            <a:ext cx="1094793" cy="1143124"/>
          </a:xfrm>
          <a:prstGeom prst="rect">
            <a:avLst/>
          </a:prstGeom>
          <a:blipFill dpi="0" rotWithShape="1">
            <a:blip r:embed="rId3">
              <a:alphaModFix amt="81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1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GC Roots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22058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Retention path of an object always starts with a GC root</a:t>
            </a:r>
          </a:p>
          <a:p>
            <a:pPr algn="just"/>
            <a:r>
              <a:rPr lang="en-US" sz="2400" dirty="0" smtClean="0"/>
              <a:t>Roots the only possible starting point for building retention graphs</a:t>
            </a:r>
          </a:p>
          <a:p>
            <a:pPr algn="just"/>
            <a:r>
              <a:rPr lang="en-US" sz="2400" dirty="0" smtClean="0"/>
              <a:t>Understanding root types can be extremely important in the "Who retains the object?" analysis</a:t>
            </a:r>
          </a:p>
          <a:p>
            <a:pPr algn="just"/>
            <a:r>
              <a:rPr lang="en-US" sz="2400" dirty="0"/>
              <a:t>Sometimes, examining retention paths does not give you an answer why the object is still in memory. In this case, it makes sense to look at GC roots</a:t>
            </a:r>
            <a:r>
              <a:rPr lang="en-US" sz="2400" dirty="0" smtClean="0"/>
              <a:t>. </a:t>
            </a:r>
            <a:r>
              <a:rPr lang="en-US" sz="2400" dirty="0" err="1" smtClean="0"/>
              <a:t>Eg</a:t>
            </a:r>
            <a:r>
              <a:rPr lang="en-US" sz="2400" dirty="0" smtClean="0"/>
              <a:t>: The handle gives you a clue that the object is retained by some unmanaged COM library.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955237" y="365125"/>
            <a:ext cx="2236763" cy="6148217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54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88900" dist="38100" dir="2700000" algn="tl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4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roots in .NET Framework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Stack references - references to local objects. Such roots live during a method execution.</a:t>
            </a:r>
          </a:p>
          <a:p>
            <a:pPr algn="just"/>
            <a:r>
              <a:rPr lang="en-US" sz="2400" dirty="0" smtClean="0"/>
              <a:t>Static references - references to static objects. These roots live the entire app domain life time.</a:t>
            </a:r>
          </a:p>
          <a:p>
            <a:pPr algn="just"/>
            <a:r>
              <a:rPr lang="en-US" sz="2400" dirty="0" smtClean="0"/>
              <a:t>Handles - typically, these are references used for communication between managed and unmanaged code. Such roots must live at least until the unmanaged code needs "managed" objects.</a:t>
            </a:r>
          </a:p>
          <a:p>
            <a:pPr algn="just"/>
            <a:r>
              <a:rPr lang="en-US" sz="2400" dirty="0" err="1" smtClean="0"/>
              <a:t>Finalizer</a:t>
            </a:r>
            <a:r>
              <a:rPr lang="en-US" sz="2400" dirty="0" smtClean="0"/>
              <a:t> references - references to objects waiting to be finalized. These roots live until the </a:t>
            </a:r>
            <a:r>
              <a:rPr lang="en-US" sz="2400" dirty="0" err="1" smtClean="0"/>
              <a:t>finalizer</a:t>
            </a:r>
            <a:r>
              <a:rPr lang="en-US" sz="2400" dirty="0" smtClean="0"/>
              <a:t> is run.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046698" y="230188"/>
            <a:ext cx="2307102" cy="1160938"/>
          </a:xfrm>
          <a:prstGeom prst="rect">
            <a:avLst/>
          </a:prstGeom>
          <a:blipFill dpi="0" rotWithShape="1">
            <a:blip r:embed="rId2">
              <a:alphaModFix amt="71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5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000">
              <a:schemeClr val="accent1">
                <a:lumMod val="5000"/>
                <a:lumOff val="95000"/>
              </a:schemeClr>
            </a:gs>
            <a:gs pos="3000">
              <a:schemeClr val="accent1">
                <a:lumMod val="20000"/>
                <a:lumOff val="80000"/>
              </a:schemeClr>
            </a:gs>
            <a:gs pos="78000">
              <a:schemeClr val="bg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7841567" cy="476638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 smtClean="0"/>
              <a:t>For better performance of memory release, the managed heap is divided into segments called generations: 0, 1, and 2.</a:t>
            </a:r>
          </a:p>
          <a:p>
            <a:pPr algn="just"/>
            <a:r>
              <a:rPr lang="en-US" dirty="0" smtClean="0"/>
              <a:t>When objects are just created, they are placed to the Generation 0 (Gen 0).</a:t>
            </a:r>
          </a:p>
          <a:p>
            <a:pPr algn="just"/>
            <a:r>
              <a:rPr lang="en-US" dirty="0" smtClean="0"/>
              <a:t>When Gen 0 is full (the size of the heap and generations is defined by GC), GC performs a garbage collection. During the collection, GC removes all unreachable objects from the heap. All reachable objects are promoted to the Generation 1 (Gen 1).</a:t>
            </a:r>
          </a:p>
          <a:p>
            <a:pPr algn="just"/>
            <a:r>
              <a:rPr lang="en-US" dirty="0" smtClean="0"/>
              <a:t>The Gen 0 collection is a rather quick operation.</a:t>
            </a:r>
          </a:p>
          <a:p>
            <a:pPr algn="just"/>
            <a:r>
              <a:rPr lang="en-US" dirty="0" smtClean="0"/>
              <a:t>When Gen 1 is full, the Gen 1 garbage collection is performed. All objects that survive the collection are promoted to Gen 2. The Gen 0 collection also takes place here.</a:t>
            </a:r>
          </a:p>
          <a:p>
            <a:pPr algn="just"/>
            <a:r>
              <a:rPr lang="en-US" dirty="0" smtClean="0"/>
              <a:t>When Gen 2 is full, GC performs full garbage collection. First, Gen 2 collection is performed, after this, the Gen 1 and Gen 0 collections take place. If there is still not enough memory for new allocations, GC raises the </a:t>
            </a:r>
            <a:r>
              <a:rPr lang="en-US" dirty="0" err="1" smtClean="0"/>
              <a:t>OutOfMemory</a:t>
            </a:r>
            <a:r>
              <a:rPr lang="en-US" dirty="0" smtClean="0"/>
              <a:t> exception.</a:t>
            </a:r>
          </a:p>
          <a:p>
            <a:pPr algn="just"/>
            <a:r>
              <a:rPr lang="en-US" dirty="0" smtClean="0"/>
              <a:t>During full garbage collection, GC has to pass through all objects in the heap, so, this process might have a great impact on system resources.</a:t>
            </a:r>
            <a:endParaRPr lang="en-US" dirty="0"/>
          </a:p>
        </p:txBody>
      </p:sp>
      <p:pic>
        <p:nvPicPr>
          <p:cNvPr id="3074" name="Picture 2" descr="basic_concepts_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9147" y="1825625"/>
            <a:ext cx="2847162" cy="39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38403" y="365125"/>
            <a:ext cx="3615397" cy="1325563"/>
          </a:xfrm>
          <a:prstGeom prst="rect">
            <a:avLst/>
          </a:prstGeom>
          <a:blipFill dpi="0" rotWithShape="1">
            <a:blip r:embed="rId3">
              <a:alphaModFix amt="83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runs when ?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Gen 0 objects reach ~256 K</a:t>
            </a:r>
          </a:p>
          <a:p>
            <a:r>
              <a:rPr lang="en-US" sz="4000" dirty="0" smtClean="0"/>
              <a:t>Gen 1 objects reach ~2 Meg</a:t>
            </a:r>
          </a:p>
          <a:p>
            <a:r>
              <a:rPr lang="en-US" sz="4000" dirty="0" smtClean="0"/>
              <a:t>Gen </a:t>
            </a:r>
            <a:r>
              <a:rPr lang="en-US" sz="4000" dirty="0"/>
              <a:t>2</a:t>
            </a:r>
            <a:r>
              <a:rPr lang="en-US" sz="4000" dirty="0" smtClean="0"/>
              <a:t> objects reach ~10 Meg</a:t>
            </a:r>
          </a:p>
          <a:p>
            <a:r>
              <a:rPr lang="en-US" sz="4000" dirty="0" smtClean="0"/>
              <a:t>System Memory is low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9919509" y="365125"/>
            <a:ext cx="1434291" cy="1460500"/>
          </a:xfrm>
          <a:prstGeom prst="rect">
            <a:avLst/>
          </a:prstGeom>
          <a:blipFill dpi="0" rotWithShape="1">
            <a:blip r:embed="rId2">
              <a:alphaModFix amt="88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3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3230</TotalTime>
  <Words>1953</Words>
  <Application>Microsoft Office PowerPoint</Application>
  <PresentationFormat>Widescreen</PresentationFormat>
  <Paragraphs>212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Lucida Console</vt:lpstr>
      <vt:lpstr>Menlo</vt:lpstr>
      <vt:lpstr>Office Theme</vt:lpstr>
      <vt:lpstr>Debugging Memory Leaks</vt:lpstr>
      <vt:lpstr>Debugging</vt:lpstr>
      <vt:lpstr>.NET Memory Management Concepts</vt:lpstr>
      <vt:lpstr>Memory Allocation</vt:lpstr>
      <vt:lpstr>Garbage Collection</vt:lpstr>
      <vt:lpstr>Analyzing GC Roots</vt:lpstr>
      <vt:lpstr>Possible roots in .NET Framework</vt:lpstr>
      <vt:lpstr>Generations</vt:lpstr>
      <vt:lpstr>GC runs when ?</vt:lpstr>
      <vt:lpstr>Large Object Heap</vt:lpstr>
      <vt:lpstr>Fundamental of Finalization</vt:lpstr>
      <vt:lpstr>Finalization Queue</vt:lpstr>
      <vt:lpstr>PowerPoint Presentation</vt:lpstr>
      <vt:lpstr>Conclusion of Finalization</vt:lpstr>
      <vt:lpstr>Paid Memory Profilers</vt:lpstr>
      <vt:lpstr>WinDbg</vt:lpstr>
      <vt:lpstr>Installing WinDbg</vt:lpstr>
      <vt:lpstr>Debugging Methods</vt:lpstr>
      <vt:lpstr>Memory Dump</vt:lpstr>
      <vt:lpstr>Creating Memory Dumps</vt:lpstr>
      <vt:lpstr>SOS</vt:lpstr>
      <vt:lpstr>Memory Leak</vt:lpstr>
      <vt:lpstr>PowerPoint Presentation</vt:lpstr>
      <vt:lpstr>Managed Memory Leak</vt:lpstr>
      <vt:lpstr>Finding Route Cause Object ?</vt:lpstr>
      <vt:lpstr>!GCROOT</vt:lpstr>
      <vt:lpstr>Advance debugging - windbg with sos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Memory Leaks</dc:title>
  <dc:creator>Windows User</dc:creator>
  <cp:lastModifiedBy>Davies, Benhur (Cognizant)</cp:lastModifiedBy>
  <cp:revision>124</cp:revision>
  <dcterms:created xsi:type="dcterms:W3CDTF">2016-04-30T15:02:25Z</dcterms:created>
  <dcterms:modified xsi:type="dcterms:W3CDTF">2018-06-29T04:39:12Z</dcterms:modified>
</cp:coreProperties>
</file>